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35" r:id="rId2"/>
    <p:sldId id="336" r:id="rId3"/>
    <p:sldId id="342" r:id="rId4"/>
    <p:sldId id="347" r:id="rId5"/>
    <p:sldId id="348" r:id="rId6"/>
    <p:sldId id="272" r:id="rId7"/>
    <p:sldId id="287" r:id="rId8"/>
    <p:sldId id="288" r:id="rId9"/>
    <p:sldId id="277" r:id="rId10"/>
    <p:sldId id="299" r:id="rId11"/>
    <p:sldId id="289" r:id="rId12"/>
    <p:sldId id="370" r:id="rId13"/>
    <p:sldId id="290" r:id="rId14"/>
    <p:sldId id="322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744" y="-78"/>
      </p:cViewPr>
      <p:guideLst>
        <p:guide orient="horz" pos="2155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B7347-8C13-4BCC-8CCB-BEDE4B2C9346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4643E-9837-4C3D-8009-68CDB7CAC9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4643E-9837-4C3D-8009-68CDB7CAC97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4643E-9837-4C3D-8009-68CDB7CAC97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4643E-9837-4C3D-8009-68CDB7CAC97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2019-03-15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7" t="15768"/>
          <a:stretch>
            <a:fillRect/>
          </a:stretch>
        </p:blipFill>
        <p:spPr>
          <a:xfrm flipH="1">
            <a:off x="-15484" y="2898"/>
            <a:ext cx="12207484" cy="685510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589915" y="2473960"/>
            <a:ext cx="57492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 smtClean="0"/>
              <a:t>克服收纳</a:t>
            </a:r>
            <a:r>
              <a:rPr lang="en-US" altLang="zh-CN" sz="4400" b="1" dirty="0" smtClean="0"/>
              <a:t>3</a:t>
            </a:r>
            <a:r>
              <a:rPr lang="zh-CN" altLang="en-US" sz="4400" b="1" dirty="0" smtClean="0"/>
              <a:t>心魔       </a:t>
            </a:r>
            <a:endParaRPr lang="en-US" altLang="zh-CN" sz="4400" b="1" dirty="0" smtClean="0"/>
          </a:p>
          <a:p>
            <a:r>
              <a:rPr lang="zh-CN" altLang="en-US" sz="4400" b="1" dirty="0" smtClean="0"/>
              <a:t>重现居家清爽空间</a:t>
            </a:r>
            <a:endParaRPr lang="en-US" altLang="zh-CN" sz="4400" b="1" dirty="0" smtClean="0"/>
          </a:p>
          <a:p>
            <a:endParaRPr lang="en-US" altLang="zh-CN" sz="4400" b="1" dirty="0" smtClean="0"/>
          </a:p>
          <a:p>
            <a:r>
              <a:rPr lang="zh-CN" altLang="en-US" sz="2800" b="1" dirty="0" smtClean="0"/>
              <a:t>                                     综合部  杨娟</a:t>
            </a:r>
            <a:endParaRPr lang="zh-CN" altLang="en-US" sz="2800" b="1" dirty="0"/>
          </a:p>
        </p:txBody>
      </p:sp>
      <p:sp>
        <p:nvSpPr>
          <p:cNvPr id="17" name="Freeform 7"/>
          <p:cNvSpPr>
            <a:spLocks noEditPoints="1"/>
          </p:cNvSpPr>
          <p:nvPr/>
        </p:nvSpPr>
        <p:spPr bwMode="auto">
          <a:xfrm>
            <a:off x="1557984" y="4910540"/>
            <a:ext cx="252000" cy="252000"/>
          </a:xfrm>
          <a:custGeom>
            <a:avLst/>
            <a:gdLst>
              <a:gd name="T0" fmla="*/ 661 w 904"/>
              <a:gd name="T1" fmla="*/ 461 h 905"/>
              <a:gd name="T2" fmla="*/ 661 w 904"/>
              <a:gd name="T3" fmla="*/ 339 h 905"/>
              <a:gd name="T4" fmla="*/ 605 w 904"/>
              <a:gd name="T5" fmla="*/ 339 h 905"/>
              <a:gd name="T6" fmla="*/ 605 w 904"/>
              <a:gd name="T7" fmla="*/ 461 h 905"/>
              <a:gd name="T8" fmla="*/ 456 w 904"/>
              <a:gd name="T9" fmla="*/ 610 h 905"/>
              <a:gd name="T10" fmla="*/ 453 w 904"/>
              <a:gd name="T11" fmla="*/ 610 h 905"/>
              <a:gd name="T12" fmla="*/ 452 w 904"/>
              <a:gd name="T13" fmla="*/ 610 h 905"/>
              <a:gd name="T14" fmla="*/ 451 w 904"/>
              <a:gd name="T15" fmla="*/ 610 h 905"/>
              <a:gd name="T16" fmla="*/ 448 w 904"/>
              <a:gd name="T17" fmla="*/ 610 h 905"/>
              <a:gd name="T18" fmla="*/ 299 w 904"/>
              <a:gd name="T19" fmla="*/ 461 h 905"/>
              <a:gd name="T20" fmla="*/ 299 w 904"/>
              <a:gd name="T21" fmla="*/ 339 h 905"/>
              <a:gd name="T22" fmla="*/ 244 w 904"/>
              <a:gd name="T23" fmla="*/ 339 h 905"/>
              <a:gd name="T24" fmla="*/ 244 w 904"/>
              <a:gd name="T25" fmla="*/ 461 h 905"/>
              <a:gd name="T26" fmla="*/ 419 w 904"/>
              <a:gd name="T27" fmla="*/ 664 h 905"/>
              <a:gd name="T28" fmla="*/ 419 w 904"/>
              <a:gd name="T29" fmla="*/ 752 h 905"/>
              <a:gd name="T30" fmla="*/ 295 w 904"/>
              <a:gd name="T31" fmla="*/ 787 h 905"/>
              <a:gd name="T32" fmla="*/ 610 w 904"/>
              <a:gd name="T33" fmla="*/ 787 h 905"/>
              <a:gd name="T34" fmla="*/ 484 w 904"/>
              <a:gd name="T35" fmla="*/ 751 h 905"/>
              <a:gd name="T36" fmla="*/ 484 w 904"/>
              <a:gd name="T37" fmla="*/ 664 h 905"/>
              <a:gd name="T38" fmla="*/ 661 w 904"/>
              <a:gd name="T39" fmla="*/ 461 h 905"/>
              <a:gd name="T40" fmla="*/ 450 w 904"/>
              <a:gd name="T41" fmla="*/ 558 h 905"/>
              <a:gd name="T42" fmla="*/ 452 w 904"/>
              <a:gd name="T43" fmla="*/ 558 h 905"/>
              <a:gd name="T44" fmla="*/ 454 w 904"/>
              <a:gd name="T45" fmla="*/ 558 h 905"/>
              <a:gd name="T46" fmla="*/ 554 w 904"/>
              <a:gd name="T47" fmla="*/ 459 h 905"/>
              <a:gd name="T48" fmla="*/ 554 w 904"/>
              <a:gd name="T49" fmla="*/ 218 h 905"/>
              <a:gd name="T50" fmla="*/ 454 w 904"/>
              <a:gd name="T51" fmla="*/ 118 h 905"/>
              <a:gd name="T52" fmla="*/ 452 w 904"/>
              <a:gd name="T53" fmla="*/ 118 h 905"/>
              <a:gd name="T54" fmla="*/ 450 w 904"/>
              <a:gd name="T55" fmla="*/ 118 h 905"/>
              <a:gd name="T56" fmla="*/ 351 w 904"/>
              <a:gd name="T57" fmla="*/ 218 h 905"/>
              <a:gd name="T58" fmla="*/ 351 w 904"/>
              <a:gd name="T59" fmla="*/ 459 h 905"/>
              <a:gd name="T60" fmla="*/ 450 w 904"/>
              <a:gd name="T61" fmla="*/ 558 h 905"/>
              <a:gd name="T62" fmla="*/ 452 w 904"/>
              <a:gd name="T63" fmla="*/ 0 h 905"/>
              <a:gd name="T64" fmla="*/ 904 w 904"/>
              <a:gd name="T65" fmla="*/ 453 h 905"/>
              <a:gd name="T66" fmla="*/ 452 w 904"/>
              <a:gd name="T67" fmla="*/ 905 h 905"/>
              <a:gd name="T68" fmla="*/ 0 w 904"/>
              <a:gd name="T69" fmla="*/ 453 h 905"/>
              <a:gd name="T70" fmla="*/ 452 w 904"/>
              <a:gd name="T71" fmla="*/ 0 h 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04" h="905">
                <a:moveTo>
                  <a:pt x="661" y="461"/>
                </a:moveTo>
                <a:lnTo>
                  <a:pt x="661" y="339"/>
                </a:lnTo>
                <a:cubicBezTo>
                  <a:pt x="661" y="304"/>
                  <a:pt x="605" y="304"/>
                  <a:pt x="605" y="339"/>
                </a:cubicBezTo>
                <a:lnTo>
                  <a:pt x="605" y="461"/>
                </a:lnTo>
                <a:cubicBezTo>
                  <a:pt x="605" y="543"/>
                  <a:pt x="538" y="610"/>
                  <a:pt x="456" y="610"/>
                </a:cubicBezTo>
                <a:cubicBezTo>
                  <a:pt x="455" y="610"/>
                  <a:pt x="454" y="610"/>
                  <a:pt x="453" y="610"/>
                </a:cubicBezTo>
                <a:lnTo>
                  <a:pt x="452" y="610"/>
                </a:lnTo>
                <a:lnTo>
                  <a:pt x="451" y="610"/>
                </a:lnTo>
                <a:cubicBezTo>
                  <a:pt x="450" y="610"/>
                  <a:pt x="449" y="610"/>
                  <a:pt x="448" y="610"/>
                </a:cubicBezTo>
                <a:cubicBezTo>
                  <a:pt x="366" y="610"/>
                  <a:pt x="299" y="543"/>
                  <a:pt x="299" y="461"/>
                </a:cubicBezTo>
                <a:lnTo>
                  <a:pt x="299" y="339"/>
                </a:lnTo>
                <a:cubicBezTo>
                  <a:pt x="299" y="304"/>
                  <a:pt x="244" y="304"/>
                  <a:pt x="244" y="339"/>
                </a:cubicBezTo>
                <a:cubicBezTo>
                  <a:pt x="244" y="355"/>
                  <a:pt x="244" y="461"/>
                  <a:pt x="244" y="461"/>
                </a:cubicBezTo>
                <a:cubicBezTo>
                  <a:pt x="244" y="564"/>
                  <a:pt x="320" y="650"/>
                  <a:pt x="419" y="664"/>
                </a:cubicBezTo>
                <a:lnTo>
                  <a:pt x="419" y="752"/>
                </a:lnTo>
                <a:lnTo>
                  <a:pt x="295" y="787"/>
                </a:lnTo>
                <a:lnTo>
                  <a:pt x="610" y="787"/>
                </a:lnTo>
                <a:lnTo>
                  <a:pt x="484" y="751"/>
                </a:lnTo>
                <a:lnTo>
                  <a:pt x="484" y="664"/>
                </a:lnTo>
                <a:cubicBezTo>
                  <a:pt x="584" y="650"/>
                  <a:pt x="661" y="564"/>
                  <a:pt x="661" y="461"/>
                </a:cubicBezTo>
                <a:close/>
                <a:moveTo>
                  <a:pt x="450" y="558"/>
                </a:moveTo>
                <a:cubicBezTo>
                  <a:pt x="451" y="558"/>
                  <a:pt x="451" y="558"/>
                  <a:pt x="452" y="558"/>
                </a:cubicBezTo>
                <a:cubicBezTo>
                  <a:pt x="453" y="558"/>
                  <a:pt x="453" y="558"/>
                  <a:pt x="454" y="558"/>
                </a:cubicBezTo>
                <a:cubicBezTo>
                  <a:pt x="509" y="558"/>
                  <a:pt x="554" y="514"/>
                  <a:pt x="554" y="459"/>
                </a:cubicBezTo>
                <a:lnTo>
                  <a:pt x="554" y="218"/>
                </a:lnTo>
                <a:cubicBezTo>
                  <a:pt x="554" y="163"/>
                  <a:pt x="509" y="118"/>
                  <a:pt x="454" y="118"/>
                </a:cubicBezTo>
                <a:cubicBezTo>
                  <a:pt x="453" y="118"/>
                  <a:pt x="453" y="118"/>
                  <a:pt x="452" y="118"/>
                </a:cubicBezTo>
                <a:cubicBezTo>
                  <a:pt x="452" y="118"/>
                  <a:pt x="451" y="118"/>
                  <a:pt x="450" y="118"/>
                </a:cubicBezTo>
                <a:cubicBezTo>
                  <a:pt x="395" y="118"/>
                  <a:pt x="351" y="163"/>
                  <a:pt x="351" y="218"/>
                </a:cubicBezTo>
                <a:lnTo>
                  <a:pt x="351" y="459"/>
                </a:lnTo>
                <a:cubicBezTo>
                  <a:pt x="351" y="514"/>
                  <a:pt x="395" y="558"/>
                  <a:pt x="450" y="558"/>
                </a:cubicBezTo>
                <a:close/>
                <a:moveTo>
                  <a:pt x="452" y="0"/>
                </a:moveTo>
                <a:cubicBezTo>
                  <a:pt x="702" y="0"/>
                  <a:pt x="904" y="203"/>
                  <a:pt x="904" y="453"/>
                </a:cubicBezTo>
                <a:cubicBezTo>
                  <a:pt x="904" y="702"/>
                  <a:pt x="702" y="905"/>
                  <a:pt x="452" y="905"/>
                </a:cubicBezTo>
                <a:cubicBezTo>
                  <a:pt x="202" y="905"/>
                  <a:pt x="0" y="702"/>
                  <a:pt x="0" y="453"/>
                </a:cubicBezTo>
                <a:cubicBezTo>
                  <a:pt x="0" y="203"/>
                  <a:pt x="202" y="0"/>
                  <a:pt x="4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970" t="15768" r="-1"/>
          <a:stretch>
            <a:fillRect/>
          </a:stretch>
        </p:blipFill>
        <p:spPr>
          <a:xfrm flipV="1">
            <a:off x="0" y="-34925"/>
            <a:ext cx="9896475" cy="6892925"/>
          </a:xfrm>
          <a:prstGeom prst="rect">
            <a:avLst/>
          </a:prstGeom>
        </p:spPr>
      </p:pic>
      <p:grpSp>
        <p:nvGrpSpPr>
          <p:cNvPr id="47" name="组合 46"/>
          <p:cNvGrpSpPr/>
          <p:nvPr/>
        </p:nvGrpSpPr>
        <p:grpSpPr>
          <a:xfrm>
            <a:off x="2567609" y="980729"/>
            <a:ext cx="2808312" cy="2448272"/>
            <a:chOff x="907313" y="1636536"/>
            <a:chExt cx="1864487" cy="1870428"/>
          </a:xfrm>
        </p:grpSpPr>
        <p:grpSp>
          <p:nvGrpSpPr>
            <p:cNvPr id="48" name="组合 47"/>
            <p:cNvGrpSpPr/>
            <p:nvPr/>
          </p:nvGrpSpPr>
          <p:grpSpPr>
            <a:xfrm flipH="1">
              <a:off x="907313" y="1636536"/>
              <a:ext cx="1864487" cy="187042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1" name="同心圆 5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1050734" y="2351699"/>
              <a:ext cx="1673258" cy="399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</a:rPr>
                <a:t>主要内容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245918" y="2655711"/>
              <a:ext cx="193649" cy="305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20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0" name="灯片编号占位符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7285355" y="1810385"/>
            <a:ext cx="343395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/>
              <a:t>常见的收纳失败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个原因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285355" y="2845435"/>
            <a:ext cx="265970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/>
              <a:t>收纳的步骤和原则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285355" y="3881120"/>
            <a:ext cx="327846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/>
              <a:t>选择收纳品的注意事项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285355" y="4916170"/>
            <a:ext cx="451598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/>
              <a:t>如何决定哪些该丢、哪些该留？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420550" y="1715199"/>
            <a:ext cx="833120" cy="70675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i="1" dirty="0">
                <a:solidFill>
                  <a:srgbClr val="FF0000"/>
                </a:solidFill>
              </a:rPr>
              <a:t>01.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6420550" y="2729131"/>
            <a:ext cx="833120" cy="70675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i="1" dirty="0">
                <a:solidFill>
                  <a:srgbClr val="FFFF00"/>
                </a:solidFill>
              </a:rPr>
              <a:t>02.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6420550" y="3743063"/>
            <a:ext cx="833120" cy="70675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i="1" dirty="0">
                <a:solidFill>
                  <a:srgbClr val="00B0F0"/>
                </a:solidFill>
              </a:rPr>
              <a:t>03.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420550" y="4756994"/>
            <a:ext cx="833120" cy="70675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i="1" dirty="0">
                <a:solidFill>
                  <a:srgbClr val="00B050"/>
                </a:solidFill>
              </a:rPr>
              <a:t>04.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9850" y="-50165"/>
            <a:ext cx="74663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常见的收纳失败</a:t>
            </a:r>
            <a:r>
              <a:rPr lang="en-US" altLang="zh-CN" sz="4000" b="1" dirty="0" smtClean="0"/>
              <a:t>3</a:t>
            </a:r>
            <a:r>
              <a:rPr lang="zh-CN" altLang="en-US" sz="4000" b="1" dirty="0" smtClean="0"/>
              <a:t>个原因</a:t>
            </a:r>
            <a:endParaRPr lang="zh-CN" altLang="en-US" sz="4000" b="1" dirty="0"/>
          </a:p>
        </p:txBody>
      </p:sp>
      <p:sp>
        <p:nvSpPr>
          <p:cNvPr id="7" name="TextBox 13"/>
          <p:cNvSpPr txBox="1"/>
          <p:nvPr/>
        </p:nvSpPr>
        <p:spPr>
          <a:xfrm>
            <a:off x="407368" y="908720"/>
            <a:ext cx="10729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1.</a:t>
            </a:r>
            <a:r>
              <a:rPr lang="zh-CN" altLang="en-US" sz="2800" b="1" dirty="0" smtClean="0"/>
              <a:t>缺乏逻辑：</a:t>
            </a:r>
            <a:endParaRPr lang="zh-CN" altLang="en-US" sz="2800" dirty="0" smtClean="0"/>
          </a:p>
          <a:p>
            <a:r>
              <a:rPr lang="zh-CN" altLang="en-US" sz="2400" dirty="0" smtClean="0"/>
              <a:t>         有很多的业主因缺乏物品分类逻辑，物品没能依照用途放在该放置的地方，要使用时找不到，只好再去买新的。等到在家整理环境时，就常发现许多一模一样的物品，出现在不同空间，例如，从浴室、卧房到客厅，都找到一样的面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</a:t>
            </a:fld>
            <a:endParaRPr lang="zh-CN" altLang="en-US"/>
          </a:p>
        </p:txBody>
      </p:sp>
      <p:pic>
        <p:nvPicPr>
          <p:cNvPr id="11" name="图片 10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9416" y="3140968"/>
            <a:ext cx="4824536" cy="2901651"/>
          </a:xfrm>
          <a:prstGeom prst="rect">
            <a:avLst/>
          </a:prstGeom>
        </p:spPr>
      </p:pic>
      <p:pic>
        <p:nvPicPr>
          <p:cNvPr id="13" name="图片 12" descr="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32104" y="2924944"/>
            <a:ext cx="3555256" cy="3331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32105" y="-57149"/>
            <a:ext cx="799614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常见的收纳失败</a:t>
            </a:r>
            <a:r>
              <a:rPr lang="en-US" altLang="zh-CN" sz="4000" b="1" dirty="0" smtClean="0"/>
              <a:t>3</a:t>
            </a:r>
            <a:r>
              <a:rPr lang="zh-CN" altLang="en-US" sz="4000" b="1" dirty="0" smtClean="0"/>
              <a:t>个原因</a:t>
            </a:r>
            <a:endParaRPr lang="zh-CN" altLang="en-US" sz="4000" b="1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7368" y="1052736"/>
            <a:ext cx="11521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2.</a:t>
            </a:r>
            <a:r>
              <a:rPr lang="zh-CN" altLang="en-US" sz="2400" b="1" dirty="0" smtClean="0"/>
              <a:t>没有要丢的，样样都要留：</a:t>
            </a:r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r>
              <a:rPr lang="zh-CN" altLang="en-US" sz="2400" dirty="0" smtClean="0"/>
              <a:t>          </a:t>
            </a:r>
            <a:r>
              <a:rPr lang="zh-CN" altLang="en-US" sz="2400" b="1" dirty="0" smtClean="0"/>
              <a:t>这类业主通常有选择困难，对于家中出现许多相同物品，仍然沉思许久、难以决定去留。</a:t>
            </a:r>
            <a:r>
              <a:rPr lang="zh-CN" altLang="en-US" sz="2400" dirty="0" smtClean="0"/>
              <a:t>在居住空间有限的情况下，如果物品样样都不能丢，</a:t>
            </a:r>
            <a:r>
              <a:rPr lang="zh-CN" altLang="en-US" sz="2400" b="1" dirty="0" smtClean="0"/>
              <a:t>人的生活空间和居住质量就会相对减少，</a:t>
            </a:r>
            <a:r>
              <a:rPr lang="zh-CN" altLang="en-US" sz="2400" dirty="0" smtClean="0"/>
              <a:t>尤其是在房价超高的年代。</a:t>
            </a:r>
            <a:endParaRPr lang="zh-CN" altLang="en-US" sz="2400" dirty="0"/>
          </a:p>
        </p:txBody>
      </p:sp>
      <p:pic>
        <p:nvPicPr>
          <p:cNvPr id="11" name="图片 10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424" y="3068960"/>
            <a:ext cx="4584868" cy="3071861"/>
          </a:xfrm>
          <a:prstGeom prst="rect">
            <a:avLst/>
          </a:prstGeom>
        </p:spPr>
      </p:pic>
      <p:pic>
        <p:nvPicPr>
          <p:cNvPr id="13" name="图片 12" descr="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60096" y="3095328"/>
            <a:ext cx="4032447" cy="3024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551384" y="836712"/>
            <a:ext cx="1123324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3.</a:t>
            </a:r>
            <a:r>
              <a:rPr lang="zh-CN" altLang="en-US" sz="2400" b="1" dirty="0" smtClean="0"/>
              <a:t>对于家中可收纳空间没概念：</a:t>
            </a:r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r>
              <a:rPr lang="zh-CN" altLang="en-US" sz="2400" dirty="0" smtClean="0"/>
              <a:t>         到各大居家用品卖场购买收纳用品前，最好先量好家中预计用作收纳空间的尺寸，或是先拍照，到卖场只要提供空间尺寸和收纳需求，工作人员就可以较精准提出建议，避免买到不符合需求的商品。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endParaRPr lang="zh-CN" altLang="en-US" sz="2400" dirty="0" smtClean="0"/>
          </a:p>
          <a:p>
            <a:r>
              <a:rPr lang="zh-CN" altLang="en-US" sz="2400" dirty="0" smtClean="0"/>
              <a:t>         如果能克服以上</a:t>
            </a:r>
            <a:r>
              <a:rPr lang="en-US" altLang="zh-CN" sz="2400" dirty="0" smtClean="0"/>
              <a:t>3</a:t>
            </a:r>
            <a:r>
              <a:rPr lang="zh-CN" altLang="en-US" sz="2400" dirty="0" smtClean="0"/>
              <a:t>种心理，收纳整理后的居家环境，也能维持较长久；之后遇到需要收纳时，也较能够把握原则，恢复居家整齐。</a:t>
            </a:r>
            <a:endParaRPr lang="zh-CN" altLang="en-US" sz="2400" dirty="0"/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191344" y="-57149"/>
            <a:ext cx="76328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常见的收纳失败</a:t>
            </a:r>
            <a:r>
              <a:rPr lang="en-US" altLang="zh-CN" sz="4000" b="1" dirty="0" smtClean="0"/>
              <a:t>3</a:t>
            </a:r>
            <a:r>
              <a:rPr lang="zh-CN" altLang="en-US" sz="4000" b="1" dirty="0" smtClean="0"/>
              <a:t>个原因</a:t>
            </a:r>
            <a:endParaRPr lang="zh-CN" altLang="en-US" sz="4000" b="1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  <p:pic>
        <p:nvPicPr>
          <p:cNvPr id="9" name="图片 8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9496" y="2924944"/>
            <a:ext cx="1800200" cy="2400267"/>
          </a:xfrm>
          <a:prstGeom prst="rect">
            <a:avLst/>
          </a:prstGeom>
        </p:spPr>
      </p:pic>
      <p:pic>
        <p:nvPicPr>
          <p:cNvPr id="11" name="图片 10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23992" y="2420888"/>
            <a:ext cx="2232248" cy="2976331"/>
          </a:xfrm>
          <a:prstGeom prst="rect">
            <a:avLst/>
          </a:prstGeom>
        </p:spPr>
      </p:pic>
      <p:pic>
        <p:nvPicPr>
          <p:cNvPr id="12" name="图片 11" descr="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52384" y="2492896"/>
            <a:ext cx="2016224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/>
          <p:cNvSpPr txBox="1"/>
          <p:nvPr/>
        </p:nvSpPr>
        <p:spPr>
          <a:xfrm>
            <a:off x="551384" y="836712"/>
            <a:ext cx="105131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         </a:t>
            </a:r>
            <a:r>
              <a:rPr lang="zh-CN" altLang="en-US" sz="2400" b="1" dirty="0" smtClean="0"/>
              <a:t>优先利用居家环境现有的</a:t>
            </a:r>
            <a:r>
              <a:rPr lang="zh-CN" altLang="en-US" sz="2400" dirty="0" smtClean="0"/>
              <a:t>收纳空间、对象，尽量以不额外购置收纳箱盒为前提。专家建议，开始收纳之前，先将家中可以运用的鞋盒、纸箱等清理出来，不用另外购买，就多出许多收纳箱盒。</a:t>
            </a:r>
            <a:endParaRPr lang="en-US" altLang="zh-CN" sz="2400" dirty="0" smtClean="0"/>
          </a:p>
          <a:p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r>
              <a:rPr lang="zh-CN" altLang="en-US" sz="2400" b="1" dirty="0" smtClean="0"/>
              <a:t>步骤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：清空。</a:t>
            </a:r>
            <a:r>
              <a:rPr lang="zh-CN" altLang="en-US" sz="2400" dirty="0" smtClean="0"/>
              <a:t>将要收纳区域的物品，全部从柜子或箱子中移出来，例如，要整理衣柜，就将所有衣物都搬出衣柜。</a:t>
            </a:r>
            <a:endParaRPr lang="en-US" altLang="zh-CN" sz="2400" dirty="0" smtClean="0"/>
          </a:p>
          <a:p>
            <a:r>
              <a:rPr lang="zh-CN" altLang="en-US" sz="2400" b="1" dirty="0" smtClean="0"/>
              <a:t>步骤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：集中。</a:t>
            </a:r>
            <a:r>
              <a:rPr lang="zh-CN" altLang="en-US" sz="2400" dirty="0" smtClean="0"/>
              <a:t>淘汰掉不要的物品，将需要收纳的物品集中摆放，如此可以目视需要收纳物品的量，评估可收纳空间，以及规画如何收纳。</a:t>
            </a:r>
            <a:endParaRPr lang="zh-CN" altLang="en-US" sz="2400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91344" y="-26669"/>
            <a:ext cx="53285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收纳的步骤和原则</a:t>
            </a:r>
            <a:endParaRPr lang="zh-CN" altLang="en-US" sz="4000" b="1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</a:t>
            </a:fld>
            <a:endParaRPr lang="zh-CN" altLang="en-US"/>
          </a:p>
        </p:txBody>
      </p:sp>
      <p:pic>
        <p:nvPicPr>
          <p:cNvPr id="9" name="图片 8" descr="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28248" y="4005064"/>
            <a:ext cx="2419549" cy="2446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63352" y="19051"/>
            <a:ext cx="69847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收纳的步骤和原则</a:t>
            </a:r>
            <a:endParaRPr lang="zh-CN" altLang="en-US" sz="4000" b="1" dirty="0"/>
          </a:p>
        </p:txBody>
      </p:sp>
      <p:sp>
        <p:nvSpPr>
          <p:cNvPr id="8" name="TextBox 13"/>
          <p:cNvSpPr txBox="1"/>
          <p:nvPr/>
        </p:nvSpPr>
        <p:spPr>
          <a:xfrm>
            <a:off x="695400" y="1229837"/>
            <a:ext cx="110892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步骤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：分类。</a:t>
            </a:r>
            <a:endParaRPr lang="en-US" altLang="zh-CN" sz="2400" b="1" dirty="0" smtClean="0"/>
          </a:p>
          <a:p>
            <a:r>
              <a:rPr lang="zh-CN" altLang="en-US" sz="2400" dirty="0" smtClean="0"/>
              <a:t>         分类并不是依据对象原本放置的空间，而是依照物品的</a:t>
            </a:r>
            <a:r>
              <a:rPr lang="zh-CN" altLang="en-US" sz="2400" b="1" dirty="0" smtClean="0"/>
              <a:t>属性、季节性、使用频率</a:t>
            </a:r>
            <a:r>
              <a:rPr lang="zh-CN" altLang="en-US" sz="2400" dirty="0" smtClean="0"/>
              <a:t>等区分，例如衣服就可以分夏季和冬季等。物品的使用频率可依照</a:t>
            </a:r>
            <a:r>
              <a:rPr lang="zh-CN" altLang="en-US" sz="2400" b="1" dirty="0" smtClean="0"/>
              <a:t>每天都要使用、偶尔才会用到</a:t>
            </a:r>
            <a:r>
              <a:rPr lang="zh-CN" altLang="en-US" sz="2400" dirty="0" smtClean="0"/>
              <a:t>来做分类。接下来即可依照</a:t>
            </a:r>
            <a:r>
              <a:rPr lang="zh-CN" altLang="en-US" sz="2400" b="1" dirty="0" smtClean="0"/>
              <a:t>类别、生活动线习惯</a:t>
            </a:r>
            <a:r>
              <a:rPr lang="zh-CN" altLang="en-US" sz="2400" dirty="0" smtClean="0"/>
              <a:t>等，开始收纳。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         收纳的原则：心里要有一把尺，到底这件东西在你心里份量有多少。若物品在心中份量愈小，其实生活里也不需为它保留空间，毕竟连人的空间都快不够了。其次，常用的物品要放在容易取用的地方，不常用的可以装箱。</a:t>
            </a:r>
            <a:endParaRPr lang="zh-CN" altLang="en-US" sz="2400" b="1" dirty="0">
              <a:solidFill>
                <a:srgbClr val="002060"/>
              </a:solidFill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>
          <a:xfrm>
            <a:off x="7320136" y="6093296"/>
            <a:ext cx="4680520" cy="504055"/>
          </a:xfrm>
        </p:spPr>
        <p:txBody>
          <a:bodyPr/>
          <a:lstStyle/>
          <a:p>
            <a:r>
              <a:rPr lang="en-US" altLang="zh-CN" b="1" dirty="0" smtClean="0"/>
              <a:t>7</a:t>
            </a:r>
            <a:endParaRPr lang="zh-CN" altLang="en-US" b="1" dirty="0"/>
          </a:p>
        </p:txBody>
      </p:sp>
      <p:pic>
        <p:nvPicPr>
          <p:cNvPr id="5" name="图片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7528" y="4725144"/>
            <a:ext cx="2839864" cy="1894722"/>
          </a:xfrm>
          <a:prstGeom prst="rect">
            <a:avLst/>
          </a:prstGeom>
        </p:spPr>
      </p:pic>
      <p:pic>
        <p:nvPicPr>
          <p:cNvPr id="6" name="图片 5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88088" y="4725144"/>
            <a:ext cx="2744382" cy="1946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983432" y="1297940"/>
            <a:ext cx="9865096" cy="14109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/>
              <a:t>1.</a:t>
            </a:r>
            <a:r>
              <a:rPr lang="zh-CN" altLang="en-US" sz="2400" b="1" dirty="0" smtClean="0"/>
              <a:t>考虑承重：</a:t>
            </a:r>
            <a:r>
              <a:rPr lang="zh-CN" altLang="en-US" sz="2400" dirty="0" smtClean="0"/>
              <a:t>塑料材质的收纳箱盒，比较不适合装重物。如果要收纳物品较重，要考虑木材、铁架类，且重物放在下方。可堆栈式塑料收纳箱为了避免重量导致变形，骨架上会加塑钢条防止变形，选购时可留意是否有这个设计。</a:t>
            </a:r>
            <a:endParaRPr lang="en-US" altLang="zh-CN" sz="2400" dirty="0" smtClean="0"/>
          </a:p>
          <a:p>
            <a:endParaRPr lang="en-US" altLang="zh-CN" sz="2400" b="1" dirty="0" smtClean="0">
              <a:solidFill>
                <a:srgbClr val="002060"/>
              </a:solidFill>
            </a:endParaRPr>
          </a:p>
          <a:p>
            <a:r>
              <a:rPr lang="en-US" altLang="zh-CN" sz="2400" b="1" dirty="0" smtClean="0"/>
              <a:t>2.</a:t>
            </a:r>
            <a:r>
              <a:rPr lang="zh-CN" altLang="en-US" sz="2400" b="1" dirty="0" smtClean="0"/>
              <a:t>考虑气候：</a:t>
            </a:r>
            <a:r>
              <a:rPr lang="zh-CN" altLang="en-US" sz="2400" dirty="0" smtClean="0"/>
              <a:t>如果空间或居住地区较为潮湿，容易导致木头发霉、金属生锈，选购收纳架时须留意材质。要避免这种情况，郑富聪建议，若为实木材质可以喷上防潮漆，金属类的铁管架，则可选择烤漆、镀层较厚的。</a:t>
            </a:r>
            <a:endParaRPr lang="zh-CN" altLang="en-US" sz="2400" b="1" dirty="0">
              <a:solidFill>
                <a:srgbClr val="002060"/>
              </a:solidFill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63352" y="-11429"/>
            <a:ext cx="66967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选择收纳品的注意事项</a:t>
            </a:r>
            <a:endParaRPr lang="zh-CN" altLang="en-US" sz="4000" b="1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9067012" y="1548176"/>
            <a:ext cx="682211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元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吨</a:t>
            </a:r>
            <a:endParaRPr lang="zh-CN" altLang="en-US" sz="1200" dirty="0"/>
          </a:p>
        </p:txBody>
      </p:sp>
      <p:pic>
        <p:nvPicPr>
          <p:cNvPr id="10" name="图片 9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1464" y="4437112"/>
            <a:ext cx="2664296" cy="1971579"/>
          </a:xfrm>
          <a:prstGeom prst="rect">
            <a:avLst/>
          </a:prstGeom>
        </p:spPr>
      </p:pic>
      <p:pic>
        <p:nvPicPr>
          <p:cNvPr id="11" name="图片 10" descr="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84232" y="4365104"/>
            <a:ext cx="2592288" cy="1933738"/>
          </a:xfrm>
          <a:prstGeom prst="rect">
            <a:avLst/>
          </a:prstGeom>
        </p:spPr>
      </p:pic>
      <p:pic>
        <p:nvPicPr>
          <p:cNvPr id="13" name="图片 12" descr="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67808" y="4509120"/>
            <a:ext cx="3148943" cy="1944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39416" y="857232"/>
            <a:ext cx="103691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3.</a:t>
            </a:r>
            <a:r>
              <a:rPr lang="zh-CN" altLang="en-US" sz="2400" b="1" dirty="0" smtClean="0"/>
              <a:t>考虑收纳对象性质：</a:t>
            </a:r>
            <a:r>
              <a:rPr lang="zh-CN" altLang="en-US" sz="2400" dirty="0" smtClean="0"/>
              <a:t>体积较小的对象适合抽屉型收纳箱，在后方的物品也方便拿取。若是较为大型的棉被、毛巾等，可以使用前掀式收纳箱。而不织布材质的收纳箱，也适合放季节性用品，例如冬被，取出使用时，收纳箱便可以折迭不占空间。</a:t>
            </a:r>
          </a:p>
          <a:p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r>
              <a:rPr lang="en-US" altLang="zh-CN" sz="2400" b="1" dirty="0" smtClean="0"/>
              <a:t>4.</a:t>
            </a:r>
            <a:r>
              <a:rPr lang="zh-CN" altLang="en-US" sz="2400" b="1" dirty="0" smtClean="0"/>
              <a:t>善用不同收纳配件组合：</a:t>
            </a:r>
            <a:r>
              <a:rPr lang="zh-CN" altLang="en-US" sz="2400" dirty="0" smtClean="0"/>
              <a:t>例如，镀铬、烤漆铁管层架类商品，通常可以依照居家现场调整宽度、高度，再搭配各式收纳箱盒，最多甚至能将天花板到地面的空间运用。</a:t>
            </a:r>
            <a:endParaRPr lang="zh-CN" altLang="en-US" sz="2400" dirty="0"/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91344" y="-11429"/>
            <a:ext cx="6768752" cy="70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选择收纳品的注意事项</a:t>
            </a:r>
            <a:endParaRPr lang="zh-CN" altLang="en-US" sz="4000" b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/>
          </a:p>
        </p:txBody>
      </p:sp>
      <p:pic>
        <p:nvPicPr>
          <p:cNvPr id="9" name="图片 8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9456" y="4077072"/>
            <a:ext cx="2232248" cy="2277193"/>
          </a:xfrm>
          <a:prstGeom prst="rect">
            <a:avLst/>
          </a:prstGeom>
        </p:spPr>
      </p:pic>
      <p:pic>
        <p:nvPicPr>
          <p:cNvPr id="10" name="图片 9" descr="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72264" y="3573016"/>
            <a:ext cx="2304256" cy="3072341"/>
          </a:xfrm>
          <a:prstGeom prst="rect">
            <a:avLst/>
          </a:prstGeom>
        </p:spPr>
      </p:pic>
      <p:pic>
        <p:nvPicPr>
          <p:cNvPr id="11" name="图片 10" descr="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5880" y="4221088"/>
            <a:ext cx="2088232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623392" y="908720"/>
            <a:ext cx="10657184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         收纳最难的地方，不是学不会好好折衣服，也不是不懂得怎么做空间规划，而是无法下定决心丢东西。到底如何做到「断舍离」？</a:t>
            </a:r>
            <a:endParaRPr lang="en-US" altLang="zh-CN" sz="2400" dirty="0" smtClean="0"/>
          </a:p>
          <a:p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endParaRPr lang="zh-CN" altLang="en-US" sz="2400" b="1" dirty="0" smtClean="0">
              <a:solidFill>
                <a:srgbClr val="002060"/>
              </a:solidFill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63352" y="3810"/>
            <a:ext cx="78488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如何决定哪些该丢、哪些该留？</a:t>
            </a:r>
            <a:endParaRPr lang="zh-CN" altLang="en-US" sz="4000" b="1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10</a:t>
            </a:fld>
            <a:endParaRPr lang="zh-CN" altLang="en-US"/>
          </a:p>
        </p:txBody>
      </p:sp>
      <p:pic>
        <p:nvPicPr>
          <p:cNvPr id="10" name="图片 9" descr="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7408" y="2132856"/>
            <a:ext cx="3168352" cy="1611403"/>
          </a:xfrm>
          <a:prstGeom prst="rect">
            <a:avLst/>
          </a:prstGeom>
        </p:spPr>
      </p:pic>
      <p:pic>
        <p:nvPicPr>
          <p:cNvPr id="12" name="图片 11" descr="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51784" y="3861048"/>
            <a:ext cx="3096344" cy="1347436"/>
          </a:xfrm>
          <a:prstGeom prst="rect">
            <a:avLst/>
          </a:prstGeom>
        </p:spPr>
      </p:pic>
      <p:pic>
        <p:nvPicPr>
          <p:cNvPr id="13" name="图片 12" descr="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08168" y="4509120"/>
            <a:ext cx="3642656" cy="1584176"/>
          </a:xfrm>
          <a:prstGeom prst="rect">
            <a:avLst/>
          </a:prstGeom>
        </p:spPr>
      </p:pic>
      <p:pic>
        <p:nvPicPr>
          <p:cNvPr id="14" name="图片 13" descr="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5400" y="4869160"/>
            <a:ext cx="3062136" cy="1440160"/>
          </a:xfrm>
          <a:prstGeom prst="rect">
            <a:avLst/>
          </a:prstGeom>
        </p:spPr>
      </p:pic>
      <p:pic>
        <p:nvPicPr>
          <p:cNvPr id="16" name="图片 15" descr="2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36160" y="2132856"/>
            <a:ext cx="3744416" cy="1556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191344" y="-11430"/>
            <a:ext cx="78488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如何决定哪些该丢、哪些该留？</a:t>
            </a:r>
            <a:endParaRPr lang="zh-CN" altLang="en-US" sz="4000" b="1" dirty="0"/>
          </a:p>
        </p:txBody>
      </p:sp>
      <p:sp>
        <p:nvSpPr>
          <p:cNvPr id="13" name="标题 1"/>
          <p:cNvSpPr txBox="1"/>
          <p:nvPr/>
        </p:nvSpPr>
        <p:spPr>
          <a:xfrm>
            <a:off x="911424" y="1052736"/>
            <a:ext cx="9865096" cy="14401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/>
              <a:t>         没有杂物的家可以装下更多幸福，心也更自由</a:t>
            </a:r>
            <a:r>
              <a:rPr lang="zh-CN" altLang="en-US" sz="2400" dirty="0" smtClean="0"/>
              <a:t>，丢弃物品这件事，</a:t>
            </a:r>
            <a:r>
              <a:rPr lang="zh-CN" altLang="en-US" sz="2400" dirty="0" smtClean="0"/>
              <a:t>很难，许多</a:t>
            </a:r>
            <a:r>
              <a:rPr lang="zh-CN" altLang="en-US" sz="2400" dirty="0" smtClean="0"/>
              <a:t>东西就在要丢不丢的犹豫状态被留下来，结果只会让处于灰色地带的物品越积越多</a:t>
            </a:r>
            <a:r>
              <a:rPr lang="zh-CN" altLang="en-US" sz="2400" dirty="0" smtClean="0"/>
              <a:t>而已。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         与其老想着如何“丢” ，不如让自己站在“</a:t>
            </a:r>
            <a:r>
              <a:rPr lang="zh-CN" altLang="en-US" sz="2400" b="1" dirty="0" smtClean="0"/>
              <a:t>选择哪些物品该留下</a:t>
            </a:r>
            <a:r>
              <a:rPr lang="zh-CN" altLang="en-US" sz="2400" dirty="0" smtClean="0"/>
              <a:t>”</a:t>
            </a:r>
            <a:r>
              <a:rPr lang="zh-CN" altLang="en-US" sz="2400" b="1" dirty="0" smtClean="0"/>
              <a:t> </a:t>
            </a:r>
            <a:r>
              <a:rPr lang="zh-CN" altLang="en-US" sz="2400" dirty="0" smtClean="0"/>
              <a:t>的角度来思考，“</a:t>
            </a:r>
            <a:r>
              <a:rPr lang="zh-CN" altLang="en-US" sz="2400" b="1" dirty="0" smtClean="0"/>
              <a:t>留下来的必须是自己喜欢的</a:t>
            </a:r>
            <a:r>
              <a:rPr lang="zh-CN" altLang="en-US" sz="2400" dirty="0" smtClean="0"/>
              <a:t>”</a:t>
            </a:r>
            <a:r>
              <a:rPr lang="zh-CN" altLang="en-US" sz="2400" b="1" dirty="0" smtClean="0"/>
              <a:t> </a:t>
            </a:r>
            <a:r>
              <a:rPr lang="zh-CN" altLang="en-US" sz="2400" dirty="0" smtClean="0"/>
              <a:t>、“</a:t>
            </a:r>
            <a:r>
              <a:rPr lang="zh-CN" altLang="en-US" sz="2400" b="1" dirty="0" smtClean="0"/>
              <a:t>经常使用的</a:t>
            </a:r>
            <a:r>
              <a:rPr lang="zh-CN" altLang="en-US" sz="2400" dirty="0" smtClean="0"/>
              <a:t>”</a:t>
            </a:r>
            <a:r>
              <a:rPr lang="zh-CN" altLang="en-US" sz="2400" b="1" dirty="0" smtClean="0"/>
              <a:t> </a:t>
            </a:r>
            <a:r>
              <a:rPr lang="zh-CN" altLang="en-US" sz="2400" dirty="0" smtClean="0"/>
              <a:t>。比如，杯盘多了的时候，留下家人很喜欢的这个盘子、经常会使用到的，而舍弃了很少用、总是被堆在最下方的杯盘；锅铲则选择旧的、但使用频率最高的那一个。</a:t>
            </a:r>
            <a:endParaRPr lang="en-US" altLang="zh-CN" sz="2400" dirty="0" smtClean="0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pic>
        <p:nvPicPr>
          <p:cNvPr id="5" name="图片 4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67808" y="4293096"/>
            <a:ext cx="2952328" cy="1969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12</a:t>
            </a:fld>
            <a:endParaRPr lang="zh-CN" altLang="en-US"/>
          </a:p>
        </p:txBody>
      </p:sp>
      <p:pic>
        <p:nvPicPr>
          <p:cNvPr id="3" name="图片 2" descr="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344" y="1412776"/>
            <a:ext cx="3868459" cy="3312368"/>
          </a:xfrm>
          <a:prstGeom prst="rect">
            <a:avLst/>
          </a:prstGeom>
        </p:spPr>
      </p:pic>
      <p:pic>
        <p:nvPicPr>
          <p:cNvPr id="4" name="图片 3" descr="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95800" y="2996952"/>
            <a:ext cx="3477344" cy="3477344"/>
          </a:xfrm>
          <a:prstGeom prst="rect">
            <a:avLst/>
          </a:prstGeom>
        </p:spPr>
      </p:pic>
      <p:pic>
        <p:nvPicPr>
          <p:cNvPr id="5" name="图片 4" descr="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40216" y="1196752"/>
            <a:ext cx="3984104" cy="39841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67408" y="1087755"/>
            <a:ext cx="10585176" cy="1189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         虽然</a:t>
            </a:r>
            <a:r>
              <a:rPr lang="zh-CN" altLang="en-US" sz="2400" b="1" dirty="0" smtClean="0"/>
              <a:t>丢弃物品</a:t>
            </a:r>
            <a:r>
              <a:rPr lang="zh-CN" altLang="en-US" sz="2400" dirty="0" smtClean="0"/>
              <a:t>跟</a:t>
            </a:r>
            <a:r>
              <a:rPr lang="zh-CN" altLang="en-US" sz="2400" b="1" dirty="0" smtClean="0"/>
              <a:t>留下物品</a:t>
            </a:r>
            <a:r>
              <a:rPr lang="zh-CN" altLang="en-US" sz="2400" dirty="0" smtClean="0"/>
              <a:t>这两件事乍看之下似乎是相同的，但其实在思考的本质上是完全不同。通过选择该留下的物品，可以了解到自己真正喜欢的，从此以后也不会再重复购买不需要的东西。</a:t>
            </a:r>
            <a:endParaRPr lang="zh-CN" altLang="en-US" sz="2400" b="1" dirty="0" smtClean="0">
              <a:solidFill>
                <a:srgbClr val="002060"/>
              </a:solidFill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63352" y="19050"/>
            <a:ext cx="78488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 smtClean="0"/>
              <a:t>如何决定哪些该丢、哪些该留？</a:t>
            </a:r>
            <a:endParaRPr lang="zh-CN" altLang="en-US" sz="4000" b="1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737600" y="6499862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z="800" smtClean="0"/>
              <a:pPr/>
              <a:t>13</a:t>
            </a:fld>
            <a:endParaRPr lang="zh-CN" altLang="en-US" sz="800" smtClean="0"/>
          </a:p>
        </p:txBody>
      </p:sp>
      <p:pic>
        <p:nvPicPr>
          <p:cNvPr id="15" name="图片 14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7488" y="2852936"/>
            <a:ext cx="3789273" cy="3024336"/>
          </a:xfrm>
          <a:prstGeom prst="rect">
            <a:avLst/>
          </a:prstGeom>
        </p:spPr>
      </p:pic>
      <p:pic>
        <p:nvPicPr>
          <p:cNvPr id="17" name="图片 16" descr="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72064" y="2996952"/>
            <a:ext cx="4734773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767408" y="1340768"/>
            <a:ext cx="10297143" cy="14946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50000"/>
              </a:lnSpc>
            </a:pPr>
            <a:r>
              <a:rPr lang="zh-CN" altLang="en-US" sz="7200" dirty="0" smtClean="0">
                <a:solidFill>
                  <a:srgbClr val="002060"/>
                </a:solidFill>
                <a:latin typeface="宋体" panose="02010600030101010101" pitchFamily="2" charset="-122"/>
              </a:rPr>
              <a:t>谢  谢</a:t>
            </a:r>
            <a:endParaRPr lang="zh-CN" altLang="en-US" sz="7200" dirty="0">
              <a:solidFill>
                <a:srgbClr val="00206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399</TotalTime>
  <Words>885</Words>
  <Application>Microsoft Office PowerPoint</Application>
  <PresentationFormat>自定义</PresentationFormat>
  <Paragraphs>71</Paragraphs>
  <Slides>14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overhf</dc:creator>
  <cp:lastModifiedBy>Administrator</cp:lastModifiedBy>
  <cp:revision>568</cp:revision>
  <dcterms:created xsi:type="dcterms:W3CDTF">2018-04-11T05:24:00Z</dcterms:created>
  <dcterms:modified xsi:type="dcterms:W3CDTF">2019-03-15T02:32:08Z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